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7F3FB4-A0DE-4845-91F9-3FEF3BD0503B}" v="18" dt="2026-10-06T21:19:37.1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4" autoAdjust="0"/>
    <p:restoredTop sz="94606"/>
  </p:normalViewPr>
  <p:slideViewPr>
    <p:cSldViewPr snapToGrid="0">
      <p:cViewPr varScale="1">
        <p:scale>
          <a:sx n="112" d="100"/>
          <a:sy n="112" d="100"/>
        </p:scale>
        <p:origin x="6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0159C-39BB-433A-8484-F3847EEA8B56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B6C2F-882D-4F20-BB09-2BC5B0B036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315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B6C2F-882D-4F20-BB09-2BC5B0B03678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153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46A8AE-E72E-B8B4-D218-D90D68C69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B66FABB-EC81-419D-6296-13A594B01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33437A-DFAC-E511-A043-2998D68A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3451F9-11EE-99BC-4849-B4130489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1D905-84BC-0357-CB19-537FEB76A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409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DD401C-41D6-4244-F027-06FBEB3CB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0A7245-AC4E-C0AE-437B-2C0548CE3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A6DE7E-FC8F-6ACF-BF41-016BF9003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7D3EC4-2398-FAFD-0C41-07AE5A4FD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2C6FD8-BE20-0340-CF09-229DB9828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30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D515C0-CFEA-4DF0-EB63-4CB62AC84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26F5F3-C45A-C064-81AB-FE27B4D32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3DBAFC-93F6-8E89-86AF-679EBE71B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FE4690-F977-0217-6054-7C8F3EF59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817CEB-0F42-D882-C869-E9047AF13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293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F06A66-3A1E-B689-4576-C67D6261B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E4E505-3122-7500-48B4-9F7499FE4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C884A6F-7DF5-D9F9-2679-787D32678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D1DB48-1129-478F-AB67-188D590B8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DADE03-ACE7-76C1-0712-46C56B5FA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91B1C1-4AEB-6840-CD2A-A46892D2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64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7A089-C7B4-CA03-1717-F631BE902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8A7DD4-CD76-EDF5-C194-B179E910D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2E8570-BD3A-4324-B862-E471F1E3B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7570F3-7D4B-5A60-EBE3-AEBE8CF69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017B941-2352-082E-EA14-A33AA6E790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CA030C5-AB76-FED7-3EF3-FF91F58ED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6C3273A-1EA7-5029-BA0A-77E410CB2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DF074F4-7F50-6F1A-8DFD-4098AF3C1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829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90557A-DAFA-D13D-520B-078EB2A16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7206B4C-D96B-3ED9-9A92-927368CAC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C7E47B-CC50-D7EE-2A20-F90FA41E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4A6DF2-7810-8FA3-7BDF-458103924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438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9E1B81B-D1EB-8FA6-3B31-DAD6B1D0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53C955D-BB4A-799F-BE96-C8C969C04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ACF365-A644-5D8D-C16D-9B698DD67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873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01497-46CD-943A-DC86-88C2F608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DFE6DF-A918-A14E-E3AE-7C9BFC3F2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148EF6-9BF4-B5D0-FFC0-23AD28E05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390210-D0C2-11CD-278C-FFC678AD9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92F0E1-DDC6-5E4A-6F91-FD3556505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88BA81-A280-1206-12DA-6B7FA0244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162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8574B-0CD1-F18A-506B-0812B8AE4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77DB097-B301-FD20-6672-1DBCF62C5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672EBF-5D2C-A352-06DC-D7EF0A2CD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78D784-5D34-580F-0912-E747B2B9E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214EE0-CA1F-56DE-30DD-2C939384A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77D6DC-759C-123C-538A-63BB6EF55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42A676-FBA3-898A-C86C-AAA17C56E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4F36271-FBAA-BD3E-A0E7-E8FFFB356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817F00-D4B2-247B-2D98-05E2D2ECB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60B2FE-D5CE-A005-C7DD-EC78BA39B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5E19FF-9E5F-ADB2-2201-53D09A924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119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E8D86C3-0FA6-5C27-169A-DD311B7E8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8229C2E-0AB8-F301-D185-0A2C79A48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23382-F5AB-0FC1-10C7-6023816AB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872337-0B16-74EE-E9A8-EAE06860C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BE6F28-1B34-5467-759F-0B74776BF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099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3707E80-9822-C2B4-5461-6B5568DA7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AC4652-D251-448F-4890-819EBF5FC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D46E5F-A177-70FA-5BBF-17F5151060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ACF8F1-52E8-D9FA-F568-1C3A495A18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678511-DA56-1712-BAFD-8DE6274E3B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49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souad.bastide@umontpellier.fr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rPr dirty="0"/>
              <a:t>VOTRE ANGLAIS, UN ATOUT POUR VOTRE PARCOURS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rPr dirty="0"/>
              <a:t>Le TOEIC : </a:t>
            </a:r>
            <a:r>
              <a:rPr dirty="0" err="1"/>
              <a:t>valorisez</a:t>
            </a:r>
            <a:r>
              <a:rPr dirty="0"/>
              <a:t> </a:t>
            </a:r>
            <a:r>
              <a:rPr dirty="0" err="1"/>
              <a:t>votre</a:t>
            </a:r>
            <a:r>
              <a:rPr dirty="0"/>
              <a:t> anglais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7899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 b="1">
                <a:solidFill>
                  <a:srgbClr val="1668A6"/>
                </a:solidFill>
                <a:latin typeface="Aptos"/>
              </a:defRPr>
            </a:pPr>
            <a:r>
              <a:rPr dirty="0"/>
              <a:t>Test of English for International Communication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063240"/>
            <a:ext cx="105156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rPr dirty="0"/>
              <a:t>Une certification qui </a:t>
            </a:r>
            <a:r>
              <a:rPr dirty="0" err="1"/>
              <a:t>mesure</a:t>
            </a:r>
            <a:r>
              <a:rPr dirty="0"/>
              <a:t> </a:t>
            </a:r>
            <a:r>
              <a:rPr dirty="0" err="1"/>
              <a:t>votre</a:t>
            </a:r>
            <a:r>
              <a:rPr dirty="0"/>
              <a:t> </a:t>
            </a:r>
            <a:r>
              <a:rPr dirty="0" err="1"/>
              <a:t>maîtrise</a:t>
            </a:r>
            <a:r>
              <a:rPr dirty="0"/>
              <a:t> de </a:t>
            </a:r>
            <a:r>
              <a:rPr dirty="0" err="1"/>
              <a:t>l’anglais</a:t>
            </a:r>
            <a:r>
              <a:rPr dirty="0"/>
              <a:t> dans des situations </a:t>
            </a:r>
            <a:r>
              <a:rPr dirty="0" err="1"/>
              <a:t>quotidiennes</a:t>
            </a:r>
            <a:r>
              <a:rPr dirty="0"/>
              <a:t> et </a:t>
            </a:r>
            <a:r>
              <a:rPr dirty="0" err="1"/>
              <a:t>professionnelles</a:t>
            </a:r>
            <a:r>
              <a:rPr dirty="0"/>
              <a:t> </a:t>
            </a:r>
            <a:r>
              <a:rPr dirty="0" err="1"/>
              <a:t>internationales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rPr dirty="0"/>
              <a:t>Un </a:t>
            </a:r>
            <a:r>
              <a:rPr dirty="0" err="1"/>
              <a:t>résultat</a:t>
            </a:r>
            <a:r>
              <a:rPr dirty="0"/>
              <a:t> </a:t>
            </a:r>
            <a:r>
              <a:rPr dirty="0" err="1"/>
              <a:t>concret</a:t>
            </a:r>
            <a:r>
              <a:rPr dirty="0"/>
              <a:t> à </a:t>
            </a:r>
            <a:r>
              <a:rPr dirty="0" err="1"/>
              <a:t>présenter</a:t>
            </a:r>
            <a:r>
              <a:rPr dirty="0"/>
              <a:t> dans </a:t>
            </a:r>
            <a:r>
              <a:rPr dirty="0" err="1"/>
              <a:t>votre</a:t>
            </a:r>
            <a:r>
              <a:rPr dirty="0"/>
              <a:t> </a:t>
            </a:r>
            <a:r>
              <a:rPr dirty="0" err="1"/>
              <a:t>parcours</a:t>
            </a:r>
            <a:r>
              <a:rPr dirty="0"/>
              <a:t> </a:t>
            </a:r>
            <a:r>
              <a:rPr dirty="0" err="1"/>
              <a:t>étudiant</a:t>
            </a:r>
            <a:r>
              <a:rPr dirty="0"/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C74DD10-AA2B-A52E-D038-6B202ABC37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710" y="432434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rPr dirty="0" err="1"/>
              <a:t>Pourquoi</a:t>
            </a:r>
            <a:r>
              <a:rPr dirty="0"/>
              <a:t> passer le TOEIC pendant </a:t>
            </a:r>
            <a:r>
              <a:rPr dirty="0" err="1"/>
              <a:t>ses</a:t>
            </a:r>
            <a:r>
              <a:rPr dirty="0"/>
              <a:t> études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828800"/>
            <a:ext cx="3520440" cy="333756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029968"/>
            <a:ext cx="3063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Poursuite </a:t>
            </a:r>
            <a:r>
              <a:rPr dirty="0" err="1"/>
              <a:t>d’études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868680" y="2633472"/>
            <a:ext cx="306324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 err="1"/>
              <a:t>Valoriser</a:t>
            </a:r>
            <a:r>
              <a:rPr dirty="0"/>
              <a:t> son </a:t>
            </a:r>
            <a:r>
              <a:rPr dirty="0" err="1"/>
              <a:t>niveau</a:t>
            </a:r>
            <a:r>
              <a:rPr dirty="0"/>
              <a:t> </a:t>
            </a:r>
            <a:r>
              <a:rPr dirty="0" err="1"/>
              <a:t>d’anglais</a:t>
            </a:r>
            <a:r>
              <a:rPr dirty="0"/>
              <a:t> dans un dossier de candidature, </a:t>
            </a:r>
            <a:r>
              <a:rPr dirty="0" err="1"/>
              <a:t>notamment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master </a:t>
            </a:r>
            <a:r>
              <a:rPr dirty="0" err="1"/>
              <a:t>selon</a:t>
            </a:r>
            <a:r>
              <a:rPr dirty="0"/>
              <a:t> les exigences de la formation.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828800"/>
            <a:ext cx="3520440" cy="333756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2029968"/>
            <a:ext cx="3063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Stages &amp; alternance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633472"/>
            <a:ext cx="306324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 err="1"/>
              <a:t>Apporter</a:t>
            </a:r>
            <a:r>
              <a:rPr dirty="0"/>
              <a:t> un </a:t>
            </a:r>
            <a:r>
              <a:rPr dirty="0" err="1"/>
              <a:t>indicateur</a:t>
            </a:r>
            <a:r>
              <a:rPr dirty="0"/>
              <a:t> de </a:t>
            </a:r>
            <a:r>
              <a:rPr dirty="0" err="1"/>
              <a:t>compétences</a:t>
            </a:r>
            <a:r>
              <a:rPr dirty="0"/>
              <a:t> </a:t>
            </a:r>
            <a:r>
              <a:rPr dirty="0" err="1"/>
              <a:t>linguistiques</a:t>
            </a:r>
            <a:r>
              <a:rPr dirty="0"/>
              <a:t> à un </a:t>
            </a:r>
            <a:r>
              <a:rPr dirty="0" err="1"/>
              <a:t>recruteur</a:t>
            </a:r>
            <a:r>
              <a:rPr dirty="0"/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828800"/>
            <a:ext cx="3520440" cy="333756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75320" y="2029968"/>
            <a:ext cx="3063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Premier </a:t>
            </a:r>
            <a:r>
              <a:rPr dirty="0" err="1"/>
              <a:t>emploi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8275320" y="2633472"/>
            <a:ext cx="306324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Faire </a:t>
            </a:r>
            <a:r>
              <a:rPr dirty="0" err="1"/>
              <a:t>apparaître</a:t>
            </a:r>
            <a:r>
              <a:rPr dirty="0"/>
              <a:t> un score </a:t>
            </a:r>
            <a:r>
              <a:rPr dirty="0" err="1"/>
              <a:t>reconnu</a:t>
            </a:r>
            <a:r>
              <a:rPr dirty="0"/>
              <a:t> dans un CV et </a:t>
            </a:r>
            <a:r>
              <a:rPr dirty="0" err="1"/>
              <a:t>illustrer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capacité</a:t>
            </a:r>
            <a:r>
              <a:rPr dirty="0"/>
              <a:t> à </a:t>
            </a:r>
            <a:r>
              <a:rPr dirty="0" err="1"/>
              <a:t>évoluer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contexte</a:t>
            </a:r>
            <a:r>
              <a:rPr dirty="0"/>
              <a:t> international.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231066-1B23-CDE4-F566-E083C7985E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560" y="171831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mesure</a:t>
            </a:r>
            <a:r>
              <a:rPr dirty="0"/>
              <a:t> la certification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920240"/>
            <a:ext cx="5212080" cy="320040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12140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2 </a:t>
            </a:r>
            <a:r>
              <a:rPr dirty="0" err="1"/>
              <a:t>compétences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960120" y="2724912"/>
            <a:ext cx="47548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Listening : </a:t>
            </a:r>
            <a:r>
              <a:rPr dirty="0" err="1"/>
              <a:t>compréhension</a:t>
            </a:r>
            <a:r>
              <a:rPr dirty="0"/>
              <a:t> </a:t>
            </a:r>
            <a:r>
              <a:rPr dirty="0" err="1"/>
              <a:t>orale</a:t>
            </a:r>
            <a:endParaRPr dirty="0"/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Reading : </a:t>
            </a:r>
            <a:r>
              <a:rPr dirty="0" err="1"/>
              <a:t>compréhension</a:t>
            </a:r>
            <a:r>
              <a:rPr dirty="0"/>
              <a:t> </a:t>
            </a:r>
            <a:r>
              <a:rPr dirty="0" err="1"/>
              <a:t>écrite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6217920" y="1920240"/>
            <a:ext cx="5212080" cy="320040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212140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4 </a:t>
            </a:r>
            <a:r>
              <a:rPr dirty="0" err="1"/>
              <a:t>compétences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446520" y="2724912"/>
            <a:ext cx="47548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 err="1"/>
              <a:t>Compréhension</a:t>
            </a:r>
            <a:r>
              <a:rPr dirty="0"/>
              <a:t> </a:t>
            </a:r>
            <a:r>
              <a:rPr dirty="0" err="1"/>
              <a:t>orale</a:t>
            </a:r>
            <a:r>
              <a:rPr dirty="0"/>
              <a:t> et </a:t>
            </a:r>
            <a:r>
              <a:rPr dirty="0" err="1"/>
              <a:t>écrite</a:t>
            </a:r>
            <a:endParaRPr dirty="0"/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Expression </a:t>
            </a:r>
            <a:r>
              <a:rPr dirty="0" err="1"/>
              <a:t>orale</a:t>
            </a:r>
            <a:r>
              <a:rPr dirty="0"/>
              <a:t> et </a:t>
            </a:r>
            <a:r>
              <a:rPr dirty="0" err="1"/>
              <a:t>écrite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822960" y="5577840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0">
                <a:solidFill>
                  <a:srgbClr val="4A5867"/>
                </a:solidFill>
                <a:latin typeface="Aptos"/>
              </a:defRPr>
            </a:pPr>
            <a:r>
              <a:rPr dirty="0" err="1"/>
              <a:t>Choisissez</a:t>
            </a:r>
            <a:r>
              <a:rPr dirty="0"/>
              <a:t> la </a:t>
            </a:r>
            <a:r>
              <a:rPr dirty="0" err="1"/>
              <a:t>formule</a:t>
            </a:r>
            <a:r>
              <a:rPr dirty="0"/>
              <a:t> </a:t>
            </a:r>
            <a:r>
              <a:rPr dirty="0" err="1"/>
              <a:t>selon</a:t>
            </a:r>
            <a:r>
              <a:rPr dirty="0"/>
              <a:t> les </a:t>
            </a:r>
            <a:r>
              <a:rPr dirty="0" err="1"/>
              <a:t>compétences</a:t>
            </a:r>
            <a:r>
              <a:rPr dirty="0"/>
              <a:t> </a:t>
            </a:r>
            <a:r>
              <a:rPr dirty="0" err="1"/>
              <a:t>demandées</a:t>
            </a:r>
            <a:r>
              <a:rPr dirty="0"/>
              <a:t> par </a:t>
            </a:r>
            <a:r>
              <a:rPr dirty="0" err="1"/>
              <a:t>votre</a:t>
            </a:r>
            <a:r>
              <a:rPr dirty="0"/>
              <a:t> formation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votre</a:t>
            </a:r>
            <a:r>
              <a:rPr dirty="0"/>
              <a:t> </a:t>
            </a:r>
            <a:r>
              <a:rPr dirty="0" err="1"/>
              <a:t>projet</a:t>
            </a:r>
            <a:r>
              <a:rPr dirty="0"/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46789A0-4DC9-F149-21E1-B9EA2454A5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185" y="219456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rPr dirty="0"/>
              <a:t>TOEIC Listening &amp; Reading : le format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828800"/>
            <a:ext cx="5212080" cy="338328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02996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Listening • 45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633472"/>
            <a:ext cx="475488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100 questions de </a:t>
            </a:r>
            <a:r>
              <a:rPr dirty="0" err="1"/>
              <a:t>compréhension</a:t>
            </a:r>
            <a:r>
              <a:rPr dirty="0"/>
              <a:t> </a:t>
            </a:r>
            <a:r>
              <a:rPr dirty="0" err="1"/>
              <a:t>orale</a:t>
            </a:r>
            <a:r>
              <a:rPr dirty="0"/>
              <a:t>, </a:t>
            </a:r>
            <a:r>
              <a:rPr dirty="0" err="1"/>
              <a:t>réparties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quatre parties.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28800"/>
            <a:ext cx="5212080" cy="338328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202996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Reading • 75 minutes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633472"/>
            <a:ext cx="475488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100 questions de </a:t>
            </a:r>
            <a:r>
              <a:rPr dirty="0" err="1"/>
              <a:t>compréhension</a:t>
            </a:r>
            <a:r>
              <a:rPr dirty="0"/>
              <a:t> </a:t>
            </a:r>
            <a:r>
              <a:rPr dirty="0" err="1"/>
              <a:t>écrite</a:t>
            </a:r>
            <a:r>
              <a:rPr dirty="0"/>
              <a:t>, </a:t>
            </a:r>
            <a:r>
              <a:rPr dirty="0" err="1"/>
              <a:t>réparties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trois parties.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55778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1">
                <a:solidFill>
                  <a:srgbClr val="1668A6"/>
                </a:solidFill>
                <a:latin typeface="Aptos"/>
              </a:defRPr>
            </a:pPr>
            <a:r>
              <a:rPr dirty="0"/>
              <a:t>Au total : 200 questions à choix multiple, environ 2 </a:t>
            </a:r>
            <a:r>
              <a:rPr dirty="0" err="1"/>
              <a:t>heures</a:t>
            </a:r>
            <a:r>
              <a:rPr dirty="0"/>
              <a:t> de test.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837833B-69C9-B13F-6693-90AD0E1609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160" y="286322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rPr dirty="0" err="1"/>
              <a:t>Comprendre</a:t>
            </a:r>
            <a:r>
              <a:rPr dirty="0"/>
              <a:t> son score et son </a:t>
            </a:r>
            <a:r>
              <a:rPr dirty="0" err="1"/>
              <a:t>objectif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28800"/>
            <a:ext cx="10698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102545"/>
                </a:solidFill>
                <a:latin typeface="Aptos"/>
              </a:defRPr>
            </a:pPr>
            <a:r>
              <a:rPr dirty="0"/>
              <a:t>Le TOEIC </a:t>
            </a:r>
            <a:r>
              <a:rPr dirty="0" err="1"/>
              <a:t>permet</a:t>
            </a:r>
            <a:r>
              <a:rPr dirty="0"/>
              <a:t> de </a:t>
            </a:r>
            <a:r>
              <a:rPr dirty="0" err="1"/>
              <a:t>situer</a:t>
            </a:r>
            <a:r>
              <a:rPr dirty="0"/>
              <a:t> son </a:t>
            </a:r>
            <a:r>
              <a:rPr dirty="0" err="1"/>
              <a:t>niveau</a:t>
            </a:r>
            <a:r>
              <a:rPr dirty="0"/>
              <a:t> </a:t>
            </a:r>
            <a:r>
              <a:rPr dirty="0" err="1"/>
              <a:t>d’anglais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lien avec le CECRL (A1 à C</a:t>
            </a:r>
            <a:r>
              <a:rPr lang="fr-FR" dirty="0"/>
              <a:t>1)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822960" y="3200400"/>
            <a:ext cx="10515600" cy="182880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3401568"/>
            <a:ext cx="100584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Un </a:t>
            </a:r>
            <a:r>
              <a:rPr dirty="0" err="1"/>
              <a:t>repère</a:t>
            </a:r>
            <a:r>
              <a:rPr dirty="0"/>
              <a:t> : B2</a:t>
            </a:r>
            <a:r>
              <a:rPr lang="fr-FR" dirty="0"/>
              <a:t> = 785 points </a:t>
            </a:r>
            <a:endParaRPr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450B88-CC97-8242-5255-EB50DDBE7D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560" y="471678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t>Comment se préparer efficacement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828800"/>
            <a:ext cx="3520440" cy="356616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029968"/>
            <a:ext cx="3063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t>S’entraîner au format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33472"/>
            <a:ext cx="30632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t>Faire des tests blancs et se familiariser avec le chronométrage et les types de questions.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828800"/>
            <a:ext cx="3520440" cy="356616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2029968"/>
            <a:ext cx="3063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t>Pratiquer régulièrement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633472"/>
            <a:ext cx="30632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t>Écouter, lire et enrichir le vocabulaire anglais chaque semaine.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828800"/>
            <a:ext cx="3520440" cy="356616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75320" y="2029968"/>
            <a:ext cx="3063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t>Utiliser les ressources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20" y="2633472"/>
            <a:ext cx="30632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t>Le support cite BU Richter, Global Exam, Vocable et Exam English : vérifier les accès actuels auprès de votre établissement.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0FAC745-43C9-6650-45D4-52E6B85187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760" y="341185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t>Choisir sa modalité de passation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828800"/>
            <a:ext cx="5212080" cy="420624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02996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t>En ligne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501402"/>
            <a:ext cx="4754880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 err="1"/>
              <a:t>Passation</a:t>
            </a:r>
            <a:r>
              <a:rPr dirty="0"/>
              <a:t> sur </a:t>
            </a:r>
            <a:r>
              <a:rPr dirty="0" err="1"/>
              <a:t>ordinateur</a:t>
            </a:r>
            <a:r>
              <a:rPr dirty="0"/>
              <a:t> : </a:t>
            </a:r>
            <a:r>
              <a:rPr dirty="0" err="1"/>
              <a:t>vérifier</a:t>
            </a:r>
            <a:r>
              <a:rPr dirty="0"/>
              <a:t> les </a:t>
            </a:r>
            <a:r>
              <a:rPr dirty="0" err="1"/>
              <a:t>prérequis</a:t>
            </a:r>
            <a:r>
              <a:rPr dirty="0"/>
              <a:t> techniques et les </a:t>
            </a:r>
            <a:r>
              <a:rPr dirty="0" err="1"/>
              <a:t>consignes</a:t>
            </a:r>
            <a:r>
              <a:rPr dirty="0"/>
              <a:t> </a:t>
            </a:r>
            <a:r>
              <a:rPr dirty="0" err="1"/>
              <a:t>actualisées</a:t>
            </a:r>
            <a:r>
              <a:rPr dirty="0"/>
              <a:t> avant inscription.</a:t>
            </a:r>
            <a:endParaRPr lang="fr-FR" dirty="0"/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b="1" dirty="0">
                <a:solidFill>
                  <a:srgbClr val="FF0000"/>
                </a:solidFill>
              </a:rPr>
              <a:t>La session s’effectue au domicile du candidat</a:t>
            </a:r>
            <a:r>
              <a:rPr lang="fr-FR" dirty="0"/>
              <a:t>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b="1" dirty="0"/>
              <a:t>Sessions 2026/2027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dirty="0"/>
              <a:t>Samedi 12 décembre 2026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dirty="0"/>
              <a:t>Samedi 20 janvier 2027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dirty="0"/>
              <a:t>Samedi 23 janvier 2027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dirty="0"/>
              <a:t>Samedi 6 février 2027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28799"/>
            <a:ext cx="5212080" cy="4206239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2029968"/>
            <a:ext cx="47548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Sur papier</a:t>
            </a:r>
            <a:r>
              <a:rPr lang="fr-FR" dirty="0"/>
              <a:t> ( à l’UFR STAPS Amphi A)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446520" y="2633472"/>
            <a:ext cx="4754880" cy="238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 err="1"/>
              <a:t>Passation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centre</a:t>
            </a:r>
            <a:r>
              <a:rPr dirty="0"/>
              <a:t> : consulter les dates, les </a:t>
            </a:r>
            <a:r>
              <a:rPr dirty="0" err="1"/>
              <a:t>pièces</a:t>
            </a:r>
            <a:r>
              <a:rPr dirty="0"/>
              <a:t> </a:t>
            </a:r>
            <a:r>
              <a:rPr dirty="0" err="1"/>
              <a:t>demandées</a:t>
            </a:r>
            <a:r>
              <a:rPr dirty="0"/>
              <a:t> et les </a:t>
            </a:r>
            <a:r>
              <a:rPr dirty="0" err="1"/>
              <a:t>modalités</a:t>
            </a:r>
            <a:r>
              <a:rPr dirty="0"/>
              <a:t> </a:t>
            </a:r>
            <a:r>
              <a:rPr dirty="0" err="1"/>
              <a:t>communiquées</a:t>
            </a:r>
            <a:r>
              <a:rPr dirty="0"/>
              <a:t> par l’</a:t>
            </a:r>
            <a:r>
              <a:rPr lang="fr-FR" dirty="0"/>
              <a:t>UFR STAPS</a:t>
            </a:r>
            <a:r>
              <a:rPr dirty="0"/>
              <a:t>.</a:t>
            </a:r>
            <a:r>
              <a:rPr lang="fr-FR" dirty="0"/>
              <a:t> (</a:t>
            </a:r>
            <a:r>
              <a:rPr lang="fr-FR" dirty="0">
                <a:hlinkClick r:id="rId2"/>
              </a:rPr>
              <a:t>souad.bastide@umontpellier.fr</a:t>
            </a:r>
            <a:r>
              <a:rPr lang="fr-FR" dirty="0"/>
              <a:t>) 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b="1" dirty="0">
                <a:solidFill>
                  <a:srgbClr val="FF0000"/>
                </a:solidFill>
              </a:rPr>
              <a:t>2 Sessions sont programmées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dirty="0"/>
              <a:t>Samedi 12 décembre 2026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dirty="0"/>
              <a:t>Samedi 6 février 2027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D3AB64-6791-D03D-8D74-71D437755C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460" y="405194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37F00B3-270C-A550-5536-6D9203CE4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fr-FR" sz="4000">
                <a:solidFill>
                  <a:schemeClr val="bg1"/>
                </a:solidFill>
              </a:rPr>
              <a:t>Passation en ligne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D8D3778A-ACC2-C7F6-A35D-AFAD77035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Les prérequis techniques pour la passation en ligne :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Navigateur : dernière version de Google Chrome.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PC ou Mac avec une webcam.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Système d'exploitation nécessaire : Microsoft Windows 8.1 ou supérieur, ou Mac OS X 10.11 ou supérieur.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Prérequis du téléphone : version minimum iOS 8.0 ou Android 4.1. Votre téléphone doit être connecté en Wi-Fi.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Connexion internet : nous recommandons fortement une connexion filaire pour plus de stabilité.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Système audio : vous devez utiliser les haut-parleurs de votre ordinateur. Les casques et écouteurs ne sont pas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autorisés et leur utilisation entraînera une annulation de score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4EC2A3-F865-54E6-0676-764370A4E0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410" y="1864177"/>
            <a:ext cx="2519680" cy="63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04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GRILLE TARIFAIRE • PRIX DE VENTE HORS TAXES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t>Tarifs TOEIC 2026–2027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1783080"/>
            <a:ext cx="10607040" cy="539496"/>
          </a:xfrm>
          <a:prstGeom prst="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856231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TOEIC en ligne • 2 compétences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1856231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88 €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377440"/>
            <a:ext cx="10607040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2450592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TOEIC papier • 2 compétences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245059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74 €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2971800"/>
            <a:ext cx="10607040" cy="539496"/>
          </a:xfrm>
          <a:prstGeom prst="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3044952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TOEIC • 4 compétences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304495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160 €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3566160"/>
            <a:ext cx="10607040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3639312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Module de préparation à la certification TOLPC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363931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45 €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4160520"/>
            <a:ext cx="10607040" cy="539496"/>
          </a:xfrm>
          <a:prstGeom prst="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05840" y="4233672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Duplicata d’attestation de score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423367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14 €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7240" y="4754880"/>
            <a:ext cx="10607040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05840" y="4828032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Version adaptative • 2 compétences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482803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74 €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77240" y="5349240"/>
            <a:ext cx="10607040" cy="539496"/>
          </a:xfrm>
          <a:prstGeom prst="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05840" y="5422392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Application smartphone / tablette pour l’entraînement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542239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23 €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1C49E5-D022-FD94-548B-2CEE804D83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060" y="232982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t>Quel budget prévoir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828800"/>
            <a:ext cx="5212080" cy="329184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02996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t>Passer le test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633472"/>
            <a:ext cx="475488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2 </a:t>
            </a:r>
            <a:r>
              <a:rPr dirty="0" err="1"/>
              <a:t>compétences</a:t>
            </a:r>
            <a:r>
              <a:rPr dirty="0"/>
              <a:t> : 74 € sur papier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version adaptative ; </a:t>
            </a:r>
            <a:endParaRPr lang="fr-FR" dirty="0"/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88 €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ligne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4 </a:t>
            </a:r>
            <a:r>
              <a:rPr dirty="0" err="1"/>
              <a:t>compétences</a:t>
            </a:r>
            <a:r>
              <a:rPr dirty="0"/>
              <a:t> : 160 €.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28800"/>
            <a:ext cx="5212080" cy="329184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202996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t>Compléter sa préparation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633472"/>
            <a:ext cx="4754880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Module TOLPC : 45 €.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Application </a:t>
            </a:r>
            <a:r>
              <a:rPr dirty="0" err="1"/>
              <a:t>d’entraînement</a:t>
            </a:r>
            <a:r>
              <a:rPr dirty="0"/>
              <a:t> : 23 €.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 err="1"/>
              <a:t>Duplicata</a:t>
            </a:r>
            <a:r>
              <a:rPr dirty="0"/>
              <a:t> </a:t>
            </a:r>
            <a:r>
              <a:rPr lang="fr-FR" dirty="0"/>
              <a:t>d’attestation</a:t>
            </a:r>
            <a:r>
              <a:rPr dirty="0"/>
              <a:t>: 14 €.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8642A3-D02D-4A9F-21EA-1DDCAF4E2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685" y="475488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t>Votre plan d’action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104241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t>01  Identifier le score et les compétences demandés.</a:t>
            </a:r>
          </a:p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t>02  Choisir la formule adaptée à votre projet.</a:t>
            </a:r>
          </a:p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t>03  Planifier des entraînements et des tests blancs.</a:t>
            </a:r>
          </a:p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t>04  Vérifier les dates et les modalités d’inscription.</a:t>
            </a:r>
          </a:p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t>05  Passer le test et valoriser votre résultat.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273BED-A2AD-FB66-D51F-B9720738F7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310" y="640080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6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200" b="1">
                <a:solidFill>
                  <a:srgbClr val="1964AA"/>
                </a:solidFill>
              </a:defRPr>
            </a:pPr>
            <a:r>
              <a:t>CERTIFICATION TOEIC •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772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3000" b="1">
                <a:solidFill>
                  <a:srgbClr val="0F274D"/>
                </a:solidFill>
              </a:defRPr>
            </a:pPr>
            <a:r>
              <a:rPr dirty="0" err="1"/>
              <a:t>Où</a:t>
            </a:r>
            <a:r>
              <a:rPr dirty="0"/>
              <a:t> et comment </a:t>
            </a:r>
            <a:r>
              <a:rPr dirty="0" err="1"/>
              <a:t>s’inscrire</a:t>
            </a:r>
            <a:r>
              <a:rPr dirty="0"/>
              <a:t> ?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645920"/>
            <a:ext cx="10972800" cy="4160520"/>
          </a:xfrm>
          <a:prstGeom prst="rect">
            <a:avLst/>
          </a:prstGeom>
          <a:solidFill>
            <a:srgbClr val="EDF5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74519"/>
            <a:ext cx="10332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1">
                <a:solidFill>
                  <a:srgbClr val="1964AA"/>
                </a:solidFill>
              </a:defRPr>
            </a:pPr>
            <a:r>
              <a:rPr dirty="0"/>
              <a:t>CENTRE DE CERTIFICATION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267712"/>
            <a:ext cx="1024128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1">
                <a:solidFill>
                  <a:srgbClr val="0F274D"/>
                </a:solidFill>
              </a:defRPr>
            </a:pPr>
            <a:r>
              <a:rPr lang="fr-FR" dirty="0"/>
              <a:t>UFR STAPS MONTPELLIER- BATIMENT A</a:t>
            </a:r>
            <a:r>
              <a:rPr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081528"/>
            <a:ext cx="1024128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1">
                <a:solidFill>
                  <a:srgbClr val="1964AA"/>
                </a:solidFill>
              </a:defRPr>
            </a:pPr>
            <a:r>
              <a:rPr dirty="0"/>
              <a:t>INSCRIPTIONS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447288"/>
            <a:ext cx="1024128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0F274D"/>
                </a:solidFill>
              </a:defRPr>
            </a:pPr>
            <a:r>
              <a:rPr dirty="0" err="1"/>
              <a:t>Bâtiment</a:t>
            </a:r>
            <a:r>
              <a:rPr dirty="0"/>
              <a:t> </a:t>
            </a:r>
            <a:r>
              <a:rPr lang="fr-FR" dirty="0"/>
              <a:t>A auprès de Mme Véronique Parra- Bureau 1</a:t>
            </a:r>
            <a:r>
              <a:rPr lang="fr-FR" baseline="30000" dirty="0"/>
              <a:t>ère</a:t>
            </a:r>
            <a:r>
              <a:rPr lang="fr-FR" dirty="0"/>
              <a:t> étage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4343400"/>
            <a:ext cx="1024128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1">
                <a:solidFill>
                  <a:srgbClr val="1964AA"/>
                </a:solidFill>
              </a:defRPr>
            </a:pPr>
            <a:r>
              <a:rPr dirty="0"/>
              <a:t>FICHE D’INSCRIPTION </a:t>
            </a:r>
            <a:r>
              <a:rPr lang="fr-FR" dirty="0"/>
              <a:t>TELECHEARGEABLE </a:t>
            </a:r>
            <a:r>
              <a:rPr dirty="0"/>
              <a:t>EN LIGNE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709160"/>
            <a:ext cx="102412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 b="0">
                <a:solidFill>
                  <a:srgbClr val="0F274D"/>
                </a:solidFill>
              </a:defRPr>
            </a:pPr>
            <a:r>
              <a:rPr dirty="0"/>
              <a:t>Site de </a:t>
            </a:r>
            <a:r>
              <a:rPr lang="fr-FR" dirty="0"/>
              <a:t>de l’UFR STAPS- CERTIFICATION TOEIC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1201400" y="6446520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000" b="0">
                <a:solidFill>
                  <a:srgbClr val="1964AA"/>
                </a:solidFill>
              </a:defRPr>
            </a:pPr>
            <a:r>
              <a:t>12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DEE1793-4163-6294-186B-CC972FC111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935" y="385077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746</Words>
  <Application>Microsoft Macintosh PowerPoint</Application>
  <PresentationFormat>Grand écran</PresentationFormat>
  <Paragraphs>118</Paragraphs>
  <Slides>12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Passation en ligne 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Souad BASTIDE</dc:creator>
  <cp:lastModifiedBy>Lisa Reigner</cp:lastModifiedBy>
  <cp:revision>4</cp:revision>
  <dcterms:created xsi:type="dcterms:W3CDTF">2026-10-06T16:40:37Z</dcterms:created>
  <dcterms:modified xsi:type="dcterms:W3CDTF">2026-10-08T08:51:00Z</dcterms:modified>
</cp:coreProperties>
</file>